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7" r:id="rId2"/>
    <p:sldId id="258" r:id="rId3"/>
    <p:sldId id="259" r:id="rId4"/>
    <p:sldId id="260" r:id="rId5"/>
    <p:sldId id="261" r:id="rId6"/>
    <p:sldId id="262" r:id="rId7"/>
    <p:sldId id="263" r:id="rId8"/>
    <p:sldId id="264" r:id="rId9"/>
    <p:sldId id="265" r:id="rId10"/>
    <p:sldId id="266" r:id="rId11"/>
    <p:sldId id="268"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104869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9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9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9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104869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69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1048624"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25"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048639"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0"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048647"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48"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1048613"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4"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8598"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99"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048588"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89"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048593"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594"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048603"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04"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048617"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18"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04862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3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048634"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8635"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048580"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581"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048582"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3"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584"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1048668"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69"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70"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1"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2"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1048657"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58"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59"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0"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1"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104860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0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0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0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0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104864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4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4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4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1048673"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74"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1048675"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6"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77"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1048678"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79"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80"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81"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2"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3"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10486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0486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0486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486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1048684"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5"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86"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1048687"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88"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48689"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48690"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91"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92"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1048662"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8663" name="Google Shape;70;p10"/>
          <p:cNvSpPr>
            <a:spLocks noGrp="1"/>
          </p:cNvSpPr>
          <p:nvPr>
            <p:ph type="pic" idx="2"/>
          </p:nvPr>
        </p:nvSpPr>
        <p:spPr>
          <a:xfrm>
            <a:off x="5183188" y="987425"/>
            <a:ext cx="6172200" cy="4873625"/>
          </a:xfrm>
          <a:prstGeom prst="rect">
            <a:avLst/>
          </a:prstGeom>
          <a:noFill/>
          <a:ln>
            <a:noFill/>
          </a:ln>
        </p:spPr>
      </p:sp>
      <p:sp>
        <p:nvSpPr>
          <p:cNvPr id="1048664"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48665"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6"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lvl1pPr>
            <a:lvl2pPr lvl="1" algn="l">
              <a:spcBef>
                <a:spcPts val="0"/>
              </a:spcBef>
              <a:spcAft>
                <a:spcPts val="0"/>
              </a:spcAft>
              <a:buSzPts val="1400"/>
              <a:buNone/>
            </a:lvl2pPr>
            <a:lvl3pPr lvl="2" algn="l">
              <a:spcBef>
                <a:spcPts val="0"/>
              </a:spcBef>
              <a:spcAft>
                <a:spcPts val="0"/>
              </a:spcAft>
              <a:buSzPts val="1400"/>
              <a:buNone/>
            </a:lvl3pPr>
            <a:lvl4pPr lvl="3" algn="l">
              <a:spcBef>
                <a:spcPts val="0"/>
              </a:spcBef>
              <a:spcAft>
                <a:spcPts val="0"/>
              </a:spcAft>
              <a:buSzPts val="1400"/>
              <a:buNone/>
            </a:lvl4pPr>
            <a:lvl5pPr lvl="4" algn="l">
              <a:spcBef>
                <a:spcPts val="0"/>
              </a:spcBef>
              <a:spcAft>
                <a:spcPts val="0"/>
              </a:spcAft>
              <a:buSzPts val="1400"/>
              <a:buNone/>
            </a:lvl5pPr>
            <a:lvl6pPr lvl="5" algn="l">
              <a:spcBef>
                <a:spcPts val="0"/>
              </a:spcBef>
              <a:spcAft>
                <a:spcPts val="0"/>
              </a:spcAft>
              <a:buSzPts val="1400"/>
              <a:buNone/>
            </a:lvl6pPr>
            <a:lvl7pPr lvl="6" algn="l">
              <a:spcBef>
                <a:spcPts val="0"/>
              </a:spcBef>
              <a:spcAft>
                <a:spcPts val="0"/>
              </a:spcAft>
              <a:buSzPts val="1400"/>
              <a:buNone/>
            </a:lvl7pPr>
            <a:lvl8pPr lvl="7" algn="l">
              <a:spcBef>
                <a:spcPts val="0"/>
              </a:spcBef>
              <a:spcAft>
                <a:spcPts val="0"/>
              </a:spcAft>
              <a:buSzPts val="1400"/>
              <a:buNone/>
            </a:lvl8pPr>
            <a:lvl9pPr lvl="8" algn="l">
              <a:spcBef>
                <a:spcPts val="0"/>
              </a:spcBef>
              <a:spcAft>
                <a:spcPts val="0"/>
              </a:spcAft>
              <a:buSzPts val="1400"/>
              <a:buNone/>
            </a:lvl9pPr>
          </a:lstStyle>
          <a:p>
            <a:endParaRPr/>
          </a:p>
        </p:txBody>
      </p:sp>
      <p:sp>
        <p:nvSpPr>
          <p:cNvPr id="1048667"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lvl1pPr>
            <a:lvl2pPr marL="0" lvl="1" indent="0" algn="r">
              <a:spcBef>
                <a:spcPts val="0"/>
              </a:spcBef>
              <a:buNone/>
            </a:lvl2pPr>
            <a:lvl3pPr marL="0" lvl="2" indent="0" algn="r">
              <a:spcBef>
                <a:spcPts val="0"/>
              </a:spcBef>
              <a:buNone/>
            </a:lvl3pPr>
            <a:lvl4pPr marL="0" lvl="3" indent="0" algn="r">
              <a:spcBef>
                <a:spcPts val="0"/>
              </a:spcBef>
              <a:buNone/>
            </a:lvl4pPr>
            <a:lvl5pPr marL="0" lvl="4" indent="0" algn="r">
              <a:spcBef>
                <a:spcPts val="0"/>
              </a:spcBef>
              <a:buNone/>
            </a:lvl5pPr>
            <a:lvl6pPr marL="0" lvl="5" indent="0" algn="r">
              <a:spcBef>
                <a:spcPts val="0"/>
              </a:spcBef>
              <a:buNone/>
            </a:lvl6pPr>
            <a:lvl7pPr marL="0" lvl="6" indent="0" algn="r">
              <a:spcBef>
                <a:spcPts val="0"/>
              </a:spcBef>
              <a:buNone/>
            </a:lvl7pPr>
            <a:lvl8pPr marL="0" lvl="7" indent="0" algn="r">
              <a:spcBef>
                <a:spcPts val="0"/>
              </a:spcBef>
              <a:buNone/>
            </a:lvl8pPr>
            <a:lvl9pPr marL="0" lvl="8" indent="0" algn="r">
              <a:spcBef>
                <a:spcPts val="0"/>
              </a:spcBef>
              <a:buNone/>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48576"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577"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8578"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lang="en-US"/>
          </a:p>
        </p:txBody>
      </p:sp>
      <p:sp>
        <p:nvSpPr>
          <p:cNvPr id="1048579"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097152" name="Google Shape;14;p1" descr="A black and grey logo  Description automatically generated"/>
          <p:cNvPicPr preferRelativeResize="0">
            <a:picLocks/>
          </p:cNvPicPr>
          <p:nvPr/>
        </p:nvPicPr>
        <p:blipFill rotWithShape="1">
          <a:blip r:embed="rId14">
            <a:alphaModFix/>
          </a:blip>
          <a:srcRect/>
          <a:stretch>
            <a:fillRect/>
          </a:stretch>
        </p:blipFill>
        <p:spPr>
          <a:xfrm>
            <a:off x="276225" y="281781"/>
            <a:ext cx="1990990" cy="423863"/>
          </a:xfrm>
          <a:prstGeom prst="rect">
            <a:avLst/>
          </a:prstGeom>
          <a:noFill/>
          <a:ln>
            <a:noFill/>
          </a:ln>
        </p:spPr>
      </p:pic>
      <p:pic>
        <p:nvPicPr>
          <p:cNvPr id="2097153" name="Google Shape;15;p1" descr="A close up of a logo  Description automatically generated"/>
          <p:cNvPicPr preferRelativeResize="0">
            <a:picLocks/>
          </p:cNvPicPr>
          <p:nvPr/>
        </p:nvPicPr>
        <p:blipFill rotWithShape="1">
          <a:blip r:embed="rId15">
            <a:alphaModFix/>
          </a:blip>
          <a:srcRect/>
          <a:stretch>
            <a:fillRect/>
          </a:stretch>
        </p:blipFill>
        <p:spPr>
          <a:xfrm>
            <a:off x="10280899" y="226297"/>
            <a:ext cx="1644402" cy="534830"/>
          </a:xfrm>
          <a:prstGeom prst="rect">
            <a:avLst/>
          </a:prstGeom>
          <a:noFill/>
          <a:ln>
            <a:noFill/>
          </a:ln>
        </p:spPr>
      </p:pic>
      <p:pic>
        <p:nvPicPr>
          <p:cNvPr id="2097154" name="Google Shape;16;p1" descr="A blue and black logo  Description automatically generated"/>
          <p:cNvPicPr preferRelativeResize="0">
            <a:picLocks/>
          </p:cNvPicPr>
          <p:nvPr/>
        </p:nvPicPr>
        <p:blipFill rotWithShape="1">
          <a:blip r:embed="rId16">
            <a:alphaModFix/>
          </a:blip>
          <a:srcRect/>
          <a:stretch>
            <a:fillRect/>
          </a:stretch>
        </p:blipFill>
        <p:spPr>
          <a:xfrm>
            <a:off x="4321983" y="281780"/>
            <a:ext cx="1135004" cy="423864"/>
          </a:xfrm>
          <a:prstGeom prst="rect">
            <a:avLst/>
          </a:prstGeom>
          <a:noFill/>
          <a:ln>
            <a:noFill/>
          </a:ln>
        </p:spPr>
      </p:pic>
      <p:pic>
        <p:nvPicPr>
          <p:cNvPr id="2097155" name="Google Shape;17;p1" descr="A circular logo with people and map  Description automatically generated"/>
          <p:cNvPicPr preferRelativeResize="0">
            <a:picLocks/>
          </p:cNvPicPr>
          <p:nvPr/>
        </p:nvPicPr>
        <p:blipFill rotWithShape="1">
          <a:blip r:embed="rId17">
            <a:alphaModFix/>
          </a:blip>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1048619"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Personalized Treatment Recomentations</a:t>
            </a:r>
            <a:endParaRPr lang="zh-CN" altLang="en-US"/>
          </a:p>
        </p:txBody>
      </p:sp>
      <p:sp>
        <p:nvSpPr>
          <p:cNvPr id="1048620"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p>
        </p:txBody>
      </p:sp>
      <p:sp>
        <p:nvSpPr>
          <p:cNvPr id="1048621" name="Google Shape;93;p13"/>
          <p:cNvSpPr txBox="1"/>
          <p:nvPr/>
        </p:nvSpPr>
        <p:spPr>
          <a:xfrm>
            <a:off x="1786329" y="3778639"/>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SRINIVASAN M</a:t>
            </a:r>
            <a:r>
              <a:rPr lang="en-US" sz="2000" b="1" dirty="0">
                <a:solidFill>
                  <a:srgbClr val="2F5496"/>
                </a:solidFill>
                <a:latin typeface="Arial"/>
                <a:ea typeface="Arial"/>
                <a:cs typeface="Arial"/>
                <a:sym typeface="Arial"/>
              </a:rPr>
              <a:t>-au810021102034</a:t>
            </a:r>
            <a:endParaRPr sz="2000" b="1" dirty="0">
              <a:solidFill>
                <a:srgbClr val="2F5496"/>
              </a:solidFill>
              <a:latin typeface="Arial"/>
              <a:ea typeface="Arial"/>
              <a:cs typeface="Arial"/>
              <a:sym typeface="Arial"/>
            </a:endParaRPr>
          </a:p>
        </p:txBody>
      </p:sp>
      <p:sp>
        <p:nvSpPr>
          <p:cNvPr id="1048622"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RAJA P, Master Trainer</a:t>
            </a:r>
            <a:endParaRPr lang="zh-CN" altLang="en-US"/>
          </a:p>
        </p:txBody>
      </p:sp>
      <p:sp>
        <p:nvSpPr>
          <p:cNvPr id="1048623"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04863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p>
        </p:txBody>
      </p:sp>
      <p:sp>
        <p:nvSpPr>
          <p:cNvPr id="1048637" name="Google Shape;157;p22"/>
          <p:cNvSpPr txBox="1">
            <a:spLocks noGrp="1"/>
          </p:cNvSpPr>
          <p:nvPr>
            <p:ph type="subTitle" idx="1"/>
          </p:nvPr>
        </p:nvSpPr>
        <p:spPr>
          <a:xfrm>
            <a:off x="614597" y="1747768"/>
            <a:ext cx="11152682" cy="514435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1.Johnson, A. E., et al. (2016). "MIMIC-III, a freely accessible critical care database." Scientific Data, 3, 160035.</a:t>
            </a: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a:p>
            <a:pPr marL="0" lvl="0" indent="0" algn="l"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2.Ribeiro, M. T., Singh, S., &amp; Guestrin, C. (2016). "Why should I trust you?" Explaining the predictions of any classifier. In Proceedings of the 22nd ACM SIGKDD International Conference on Knowledge Discovery and Data Mining (pp. 1135-1144).</a:t>
            </a: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a:p>
            <a:pPr marL="0" lvl="0" indent="0" algn="l"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3.Lundberg, S. M., &amp; Lee, S. I. (2017). "A unified approach to interpreting model predictions."</a:t>
            </a:r>
          </a:p>
          <a:p>
            <a:pPr marL="0" lvl="0" indent="0" algn="l"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Advances in Neural Information Processing Systems, 30.</a:t>
            </a:r>
          </a:p>
          <a:p>
            <a:pPr marL="0" lvl="0" indent="0" algn="l" rtl="0">
              <a:lnSpc>
                <a:spcPct val="90000"/>
              </a:lnSpc>
              <a:spcBef>
                <a:spcPts val="1000"/>
              </a:spcBef>
              <a:spcAft>
                <a:spcPts val="0"/>
              </a:spcAft>
              <a:buClr>
                <a:schemeClr val="dk1"/>
              </a:buClr>
              <a:buSzPts val="2600"/>
              <a:buFont typeface="Arial"/>
              <a:buNone/>
            </a:pPr>
            <a:r>
              <a:rPr sz="2600">
                <a:latin typeface="Arial"/>
                <a:ea typeface="Arial"/>
                <a:cs typeface="Arial"/>
                <a:sym typeface="Arial"/>
              </a:rPr>
              <a:t>URL: https://arxiv.org/abs/1705.07874.</a:t>
            </a: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04863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048645"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p>
        </p:txBody>
      </p:sp>
      <p:sp>
        <p:nvSpPr>
          <p:cNvPr id="1048646"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4861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p>
        </p:txBody>
      </p:sp>
      <p:sp>
        <p:nvSpPr>
          <p:cNvPr id="104861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p>
        </p:txBody>
      </p:sp>
      <p:sp>
        <p:nvSpPr>
          <p:cNvPr id="104861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48595"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48596"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a:t>        I</a:t>
            </a:r>
            <a:r>
              <a:t>n traditional healthcare, treatments are often generalized, applying the same protocols across diverse patient populations. This "one-size-fits-all" approach can lead to ineffective outcomes, as it fails to account for the complex individual differences among patients, such as genetic makeup, lifestyle, and medical history. Consequently, there is an urgent need for personalized treatment systems that can tailor healthcare solutions to each patient’s unique profile, leading to better outcomes and reducing the burden of ineffective treatments.</a:t>
            </a:r>
            <a:endParaRPr lang="zh-CN" altLang="en-US"/>
          </a:p>
        </p:txBody>
      </p:sp>
      <p:sp>
        <p:nvSpPr>
          <p:cNvPr id="1048597"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048585"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048586" name="Google Shape;115;p16"/>
          <p:cNvSpPr txBox="1">
            <a:spLocks noGrp="1"/>
          </p:cNvSpPr>
          <p:nvPr>
            <p:ph type="subTitle" idx="1"/>
          </p:nvPr>
        </p:nvSpPr>
        <p:spPr>
          <a:xfrm>
            <a:off x="614597" y="2110153"/>
            <a:ext cx="11152682" cy="4365598"/>
          </a:xfrm>
          <a:prstGeom prst="rect">
            <a:avLst/>
          </a:prstGeom>
          <a:noFill/>
          <a:ln>
            <a:noFill/>
          </a:ln>
        </p:spPr>
        <p:txBody>
          <a:bodyPr spcFirstLastPara="1" vert="horz" wrap="square" lIns="91425" tIns="45700" rIns="91425" bIns="45700" anchor="t">
            <a:normAutofit/>
          </a:bodyPr>
          <a:lstStyle/>
          <a:p>
            <a:pPr marL="0" lvl="0" indent="0" algn="l" rtl="0">
              <a:lnSpc>
                <a:spcPct val="90000"/>
              </a:lnSpc>
              <a:spcBef>
                <a:spcPts val="0"/>
              </a:spcBef>
              <a:spcAft>
                <a:spcPts val="0"/>
              </a:spcAft>
              <a:buClr>
                <a:schemeClr val="dk1"/>
              </a:buClr>
              <a:buSzPts val="2600"/>
              <a:buNone/>
            </a:pPr>
            <a:r>
              <a:rPr lang="en-US"/>
              <a:t>      T</a:t>
            </a:r>
            <a:r>
              <a:t>o address the challenges of personalized treatment in healthcare, the proposed solution is a data-driven, machine-learning-based recommendation system that delivers tailored treatment plans for each patient. This system will integrate multiple sources of patient-specific information, including:</a:t>
            </a:r>
            <a:endParaRPr lang="zh-CN" altLang="en-US"/>
          </a:p>
          <a:p>
            <a:pPr marL="0" lvl="0" indent="0" algn="l" rtl="0">
              <a:lnSpc>
                <a:spcPct val="90000"/>
              </a:lnSpc>
              <a:spcBef>
                <a:spcPts val="0"/>
              </a:spcBef>
              <a:spcAft>
                <a:spcPts val="0"/>
              </a:spcAft>
              <a:buClr>
                <a:schemeClr val="dk1"/>
              </a:buClr>
              <a:buSzPts val="2600"/>
              <a:buNone/>
            </a:pPr>
            <a:r>
              <a:rPr lang="en-US" altLang="en-US"/>
              <a:t>                1.  Patient Data Collection and Integration</a:t>
            </a:r>
            <a:endParaRPr lang="zh-CN" altLang="en-US"/>
          </a:p>
          <a:p>
            <a:pPr marL="0" lvl="0" indent="0" algn="l" rtl="0">
              <a:lnSpc>
                <a:spcPct val="90000"/>
              </a:lnSpc>
              <a:spcBef>
                <a:spcPts val="0"/>
              </a:spcBef>
              <a:spcAft>
                <a:spcPts val="0"/>
              </a:spcAft>
              <a:buClr>
                <a:schemeClr val="dk1"/>
              </a:buClr>
              <a:buSzPts val="2600"/>
              <a:buNone/>
            </a:pPr>
            <a:r>
              <a:rPr lang="en-US" altLang="en-US"/>
              <a:t>                2. Data Processing and Feature Engineer</a:t>
            </a:r>
            <a:endParaRPr lang="zh-CN" altLang="en-US"/>
          </a:p>
          <a:p>
            <a:pPr marL="0" lvl="0" indent="0" algn="l" rtl="0">
              <a:lnSpc>
                <a:spcPct val="90000"/>
              </a:lnSpc>
              <a:spcBef>
                <a:spcPts val="0"/>
              </a:spcBef>
              <a:spcAft>
                <a:spcPts val="0"/>
              </a:spcAft>
              <a:buClr>
                <a:schemeClr val="dk1"/>
              </a:buClr>
              <a:buSzPts val="2600"/>
              <a:buNone/>
            </a:pPr>
            <a:r>
              <a:rPr lang="en-US" altLang="en-US"/>
              <a:t>                3.Machine Learning Model for Treatment Prediction</a:t>
            </a:r>
            <a:endParaRPr lang="zh-CN" altLang="en-US"/>
          </a:p>
          <a:p>
            <a:pPr marL="0" lvl="0" indent="0" algn="l" rtl="0">
              <a:lnSpc>
                <a:spcPct val="90000"/>
              </a:lnSpc>
              <a:spcBef>
                <a:spcPts val="0"/>
              </a:spcBef>
              <a:spcAft>
                <a:spcPts val="0"/>
              </a:spcAft>
              <a:buClr>
                <a:schemeClr val="dk1"/>
              </a:buClr>
              <a:buSzPts val="2600"/>
              <a:buNone/>
            </a:pPr>
            <a:r>
              <a:rPr lang="en-US" altLang="en-US"/>
              <a:t>                4.Explainable AI and Decision Support</a:t>
            </a:r>
            <a:endParaRPr lang="zh-CN" altLang="en-US"/>
          </a:p>
          <a:p>
            <a:pPr marL="0" lvl="0" indent="0" algn="l" rtl="0">
              <a:lnSpc>
                <a:spcPct val="90000"/>
              </a:lnSpc>
              <a:spcBef>
                <a:spcPts val="0"/>
              </a:spcBef>
              <a:spcAft>
                <a:spcPts val="0"/>
              </a:spcAft>
              <a:buClr>
                <a:schemeClr val="dk1"/>
              </a:buClr>
              <a:buSzPts val="2600"/>
              <a:buNone/>
            </a:pPr>
            <a:r>
              <a:rPr lang="en-US" altLang="en-US"/>
              <a:t>                5.Feedback and Outcome Monitoring</a:t>
            </a:r>
            <a:endParaRPr lang="zh-CN" altLang="en-US"/>
          </a:p>
          <a:p>
            <a:pPr marL="0" lvl="0" indent="0" algn="l" rtl="0">
              <a:lnSpc>
                <a:spcPct val="90000"/>
              </a:lnSpc>
              <a:spcBef>
                <a:spcPts val="0"/>
              </a:spcBef>
              <a:spcAft>
                <a:spcPts val="0"/>
              </a:spcAft>
              <a:buClr>
                <a:schemeClr val="dk1"/>
              </a:buClr>
              <a:buSzPts val="2600"/>
              <a:buNone/>
            </a:pPr>
            <a:r>
              <a:rPr lang="en-US" altLang="en-US"/>
              <a:t>                6.Data Privacy and Compliance</a:t>
            </a:r>
            <a:endParaRPr lang="zh-CN" altLang="en-US"/>
          </a:p>
          <a:p>
            <a:pPr marL="0" lvl="0" indent="0" algn="l" rtl="0">
              <a:lnSpc>
                <a:spcPct val="90000"/>
              </a:lnSpc>
              <a:spcBef>
                <a:spcPts val="0"/>
              </a:spcBef>
              <a:spcAft>
                <a:spcPts val="0"/>
              </a:spcAft>
              <a:buClr>
                <a:schemeClr val="dk1"/>
              </a:buClr>
              <a:buSzPts val="2600"/>
              <a:buNone/>
            </a:pPr>
            <a:r>
              <a:rPr lang="en-US" altLang="en-US"/>
              <a:t>                7.Pilot Testing and Validation.</a:t>
            </a:r>
            <a:endParaRPr lang="zh-CN" altLang="en-US"/>
          </a:p>
          <a:p>
            <a:pPr marL="0" lvl="0" indent="0" algn="l" rtl="0">
              <a:lnSpc>
                <a:spcPct val="90000"/>
              </a:lnSpc>
              <a:spcBef>
                <a:spcPts val="0"/>
              </a:spcBef>
              <a:spcAft>
                <a:spcPts val="0"/>
              </a:spcAft>
              <a:buClr>
                <a:schemeClr val="dk1"/>
              </a:buClr>
              <a:buSzPts val="2600"/>
              <a:buNone/>
            </a:pPr>
            <a:r>
              <a:rPr lang="en-US" altLang="en-US"/>
              <a:t>                </a:t>
            </a:r>
            <a:endParaRPr lang="zh-CN" altLang="en-US"/>
          </a:p>
          <a:p>
            <a:pPr marL="0" lvl="0" indent="0" algn="l" rtl="0">
              <a:lnSpc>
                <a:spcPct val="90000"/>
              </a:lnSpc>
              <a:spcBef>
                <a:spcPts val="0"/>
              </a:spcBef>
              <a:spcAft>
                <a:spcPts val="0"/>
              </a:spcAft>
              <a:buClr>
                <a:schemeClr val="dk1"/>
              </a:buClr>
              <a:buSzPts val="2600"/>
              <a:buNone/>
            </a:pPr>
            <a:endParaRPr lang="zh-CN" altLang="en-US"/>
          </a:p>
        </p:txBody>
      </p:sp>
      <p:sp>
        <p:nvSpPr>
          <p:cNvPr id="1048587"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048590"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p>
        </p:txBody>
      </p:sp>
      <p:sp>
        <p:nvSpPr>
          <p:cNvPr id="1048591"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1000"/>
              </a:spcBef>
              <a:spcAft>
                <a:spcPts val="0"/>
              </a:spcAft>
              <a:buClr>
                <a:schemeClr val="dk1"/>
              </a:buClr>
              <a:buSzPts val="2600"/>
              <a:buFont typeface="Arial"/>
              <a:buChar char="•"/>
            </a:pPr>
            <a:r>
              <a:rPr b="1"/>
              <a:t>Data Collection and Preprocessing</a:t>
            </a:r>
            <a:r>
              <a:rPr lang="en-US"/>
              <a:t>:</a:t>
            </a:r>
            <a:r>
              <a:t>Collect and preprocess data from various sources like medical records, genetic profiles, patient history, and wearable health data.</a:t>
            </a:r>
          </a:p>
          <a:p>
            <a:pPr marL="457200" lvl="0" indent="-457200" algn="l" rtl="0">
              <a:lnSpc>
                <a:spcPct val="90000"/>
              </a:lnSpc>
              <a:spcBef>
                <a:spcPts val="1000"/>
              </a:spcBef>
              <a:spcAft>
                <a:spcPts val="0"/>
              </a:spcAft>
              <a:buClr>
                <a:schemeClr val="dk1"/>
              </a:buClr>
              <a:buSzPts val="2600"/>
              <a:buFont typeface="Arial"/>
              <a:buChar char="•"/>
            </a:pPr>
            <a:r>
              <a:rPr b="1"/>
              <a:t>Feature Engineering</a:t>
            </a:r>
            <a:r>
              <a:rPr lang="en-US" b="1"/>
              <a:t>:</a:t>
            </a:r>
            <a:r>
              <a:t>Identify important features (e.g., age, medical history, lifestyle factors) that may impact treatment decisions.</a:t>
            </a:r>
          </a:p>
          <a:p>
            <a:pPr marL="457200" lvl="0" indent="-457200" algn="l" rtl="0">
              <a:lnSpc>
                <a:spcPct val="90000"/>
              </a:lnSpc>
              <a:spcBef>
                <a:spcPts val="1000"/>
              </a:spcBef>
              <a:spcAft>
                <a:spcPts val="0"/>
              </a:spcAft>
              <a:buClr>
                <a:schemeClr val="dk1"/>
              </a:buClr>
              <a:buSzPts val="2600"/>
              <a:buFont typeface="Arial"/>
              <a:buChar char="•"/>
            </a:pPr>
            <a:r>
              <a:rPr b="1"/>
              <a:t>Supervised Learning Models: </a:t>
            </a:r>
            <a:r>
              <a:t>Use models such as logistic regression, decision trees, random forests, or gradient boosting for prediction tasks like treatment response or risk assessment.</a:t>
            </a:r>
          </a:p>
          <a:p>
            <a:pPr marL="457200" lvl="0" indent="-457200" algn="l" rtl="0">
              <a:lnSpc>
                <a:spcPct val="90000"/>
              </a:lnSpc>
              <a:spcBef>
                <a:spcPts val="1000"/>
              </a:spcBef>
              <a:spcAft>
                <a:spcPts val="0"/>
              </a:spcAft>
              <a:buClr>
                <a:schemeClr val="dk1"/>
              </a:buClr>
              <a:buSzPts val="2600"/>
              <a:buFont typeface="Arial"/>
              <a:buChar char="•"/>
            </a:pPr>
            <a:r>
              <a:rPr b="1"/>
              <a:t>Cloud Computing Platforms:</a:t>
            </a:r>
            <a:r>
              <a:t> Use cloud services (like AWS, Google Cloud, or Azure) for scalable storage and computing power.</a:t>
            </a:r>
          </a:p>
          <a:p>
            <a:pPr marL="457200" lvl="0" indent="-457200" algn="l" rtl="0">
              <a:lnSpc>
                <a:spcPct val="90000"/>
              </a:lnSpc>
              <a:spcBef>
                <a:spcPts val="1000"/>
              </a:spcBef>
              <a:spcAft>
                <a:spcPts val="0"/>
              </a:spcAft>
              <a:buClr>
                <a:schemeClr val="dk1"/>
              </a:buClr>
              <a:buSzPts val="2600"/>
              <a:buFont typeface="Arial"/>
              <a:buChar char="•"/>
            </a:pPr>
            <a:r>
              <a:rPr b="1"/>
              <a:t>Data Pipeline Management:</a:t>
            </a:r>
            <a:r>
              <a:t> Set up ETL (extract, transform, load) pipelines to automatically handle and process data from different sources, updating patient data in real-time.</a:t>
            </a:r>
          </a:p>
        </p:txBody>
      </p:sp>
      <p:sp>
        <p:nvSpPr>
          <p:cNvPr id="1048592"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048600"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p>
        </p:txBody>
      </p:sp>
      <p:sp>
        <p:nvSpPr>
          <p:cNvPr id="1048601" name="Google Shape;129;p18"/>
          <p:cNvSpPr txBox="1">
            <a:spLocks noGrp="1"/>
          </p:cNvSpPr>
          <p:nvPr>
            <p:ph type="subTitle" idx="1"/>
          </p:nvPr>
        </p:nvSpPr>
        <p:spPr>
          <a:xfrm>
            <a:off x="513303" y="2218713"/>
            <a:ext cx="11135413" cy="2420574"/>
          </a:xfrm>
          <a:prstGeom prst="rect">
            <a:avLst/>
          </a:prstGeom>
          <a:noFill/>
          <a:ln>
            <a:noFill/>
          </a:ln>
        </p:spPr>
        <p:txBody>
          <a:bodyPr spcFirstLastPara="1" wrap="square" lIns="91425" tIns="45700" rIns="91425" bIns="45700" anchor="t" anchorCtr="0">
            <a:normAutofit/>
          </a:bodyPr>
          <a:lstStyle/>
          <a:p>
            <a:pPr>
              <a:lnSpc>
                <a:spcPct val="107000"/>
              </a:lnSpc>
              <a:spcAft>
                <a:spcPts val="800"/>
              </a:spcAft>
            </a:pPr>
            <a:endParaRPr lang="en-IN" sz="2800" dirty="0">
              <a:effectLst/>
              <a:latin typeface="Calibri" panose="020F0502020204030204" pitchFamily="34" charset="0"/>
              <a:ea typeface="Calibri" panose="020F0502020204030204" pitchFamily="34" charset="0"/>
              <a:cs typeface="SimSun" panose="02010600030101010101" pitchFamily="2" charset="-122"/>
            </a:endParaRPr>
          </a:p>
          <a:p>
            <a:pPr algn="ctr"/>
            <a:r>
              <a:rPr lang="en-US" sz="2800" dirty="0">
                <a:effectLst/>
                <a:latin typeface="Times New Roman" panose="02020603050405020304" pitchFamily="18" charset="0"/>
                <a:ea typeface="Times New Roman" panose="02020603050405020304" pitchFamily="18" charset="0"/>
              </a:rPr>
              <a:t> https://github.com/Srinivasanmathi/Srinivasan-au810021102034</a:t>
            </a:r>
            <a:endParaRPr lang="en-IN" sz="2800" dirty="0">
              <a:effectLst/>
              <a:latin typeface="Times New Roman" panose="02020603050405020304" pitchFamily="18" charset="0"/>
              <a:ea typeface="Times New Roman" panose="02020603050405020304" pitchFamily="18" charset="0"/>
            </a:endParaRPr>
          </a:p>
        </p:txBody>
      </p:sp>
      <p:sp>
        <p:nvSpPr>
          <p:cNvPr id="1048602"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04861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04861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3" name="Srinivasan-au810021102034_Srinivasan au810021102034.ipynb at main · Srinivasanmathi_Srinivasan-au810021102034 and 2 more pages - Personal - Microsoft_ Edge 2024-11-12 22-18-45">
            <a:hlinkClick r:id="" action="ppaction://media"/>
            <a:extLst>
              <a:ext uri="{FF2B5EF4-FFF2-40B4-BE49-F238E27FC236}">
                <a16:creationId xmlns:a16="http://schemas.microsoft.com/office/drawing/2014/main" id="{07753791-C9FC-6DAE-C0A5-84EAAC6A17B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12063" y="1389472"/>
            <a:ext cx="8677934" cy="46101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048626"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p>
        </p:txBody>
      </p:sp>
      <p:sp>
        <p:nvSpPr>
          <p:cNvPr id="1048627"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t>The AI-driven personalized treatment recommendation system has the potential to revolutionize healthcare by providing more accurate, individualized care based on a patient’s unique profile. By integrating diverse data sources, employing advanced machine learning techniques, and ensuring transparency with interpretability methods like SHAP and LIME, the system offers a reliable and fair approach to improving patient outcomes. While there are limitations in terms of data quality, bias mitigation, and integration with current healthcare systems, the proposed solutions and future work aim to address these challenges. The successful development and implementation of this system can contribute to a more personalized, efficient, and equitable healthcare system, offering tangible benefits for both patients and clinicians.</a:t>
            </a:r>
            <a:endParaRPr lang="zh-CN" altLang="en-US"/>
          </a:p>
        </p:txBody>
      </p:sp>
      <p:sp>
        <p:nvSpPr>
          <p:cNvPr id="1048628"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048631"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p>
        </p:txBody>
      </p:sp>
      <p:sp>
        <p:nvSpPr>
          <p:cNvPr id="1048632"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t>1.Data Enhancement: Collecting more comprehensive datasets that include diverse patient populations and ensuring data accuracy and completeness will improve the system's predictive capabilities.</a:t>
            </a:r>
            <a:endParaRPr lang="zh-CN" altLang="en-US"/>
          </a:p>
          <a:p>
            <a:pPr marL="0" lvl="0" indent="0" algn="l" rtl="0">
              <a:lnSpc>
                <a:spcPct val="90000"/>
              </a:lnSpc>
              <a:spcBef>
                <a:spcPts val="0"/>
              </a:spcBef>
              <a:spcAft>
                <a:spcPts val="0"/>
              </a:spcAft>
              <a:buClr>
                <a:schemeClr val="dk1"/>
              </a:buClr>
              <a:buSzPts val="2600"/>
              <a:buNone/>
            </a:pPr>
            <a:endParaRPr lang="zh-CN" altLang="en-US"/>
          </a:p>
          <a:p>
            <a:pPr marL="0" lvl="0" indent="0" algn="l" rtl="0">
              <a:lnSpc>
                <a:spcPct val="90000"/>
              </a:lnSpc>
              <a:spcBef>
                <a:spcPts val="0"/>
              </a:spcBef>
              <a:spcAft>
                <a:spcPts val="0"/>
              </a:spcAft>
              <a:buClr>
                <a:schemeClr val="dk1"/>
              </a:buClr>
              <a:buSzPts val="2600"/>
              <a:buNone/>
            </a:pPr>
            <a:r>
              <a:rPr lang="zh-CN" altLang="en-US"/>
              <a:t>2.Bias Mitigation: Developing more robust methods for detecting and addressing biases in patient data and model outputs to ensure fairness across all demographic groups.</a:t>
            </a:r>
          </a:p>
          <a:p>
            <a:pPr marL="0" lvl="0" indent="0" algn="l" rtl="0">
              <a:lnSpc>
                <a:spcPct val="90000"/>
              </a:lnSpc>
              <a:spcBef>
                <a:spcPts val="0"/>
              </a:spcBef>
              <a:spcAft>
                <a:spcPts val="0"/>
              </a:spcAft>
              <a:buClr>
                <a:schemeClr val="dk1"/>
              </a:buClr>
              <a:buSzPts val="2600"/>
              <a:buNone/>
            </a:pPr>
            <a:endParaRPr lang="zh-CN" altLang="en-US"/>
          </a:p>
          <a:p>
            <a:pPr marL="0" lvl="0" indent="0" algn="l" rtl="0">
              <a:lnSpc>
                <a:spcPct val="90000"/>
              </a:lnSpc>
              <a:spcBef>
                <a:spcPts val="0"/>
              </a:spcBef>
              <a:spcAft>
                <a:spcPts val="0"/>
              </a:spcAft>
              <a:buClr>
                <a:schemeClr val="dk1"/>
              </a:buClr>
              <a:buSzPts val="2600"/>
              <a:buNone/>
            </a:pPr>
            <a:r>
              <a:rPr lang="en-US" altLang="en-US"/>
              <a:t>3.</a:t>
            </a:r>
            <a:r>
              <a:rPr lang="zh-CN" altLang="en-US"/>
              <a:t>Real-time Recommendations: Exploring real-time data collection and analysis for providing continuous, up-to-date treatment suggestions based on changing patient conditions</a:t>
            </a:r>
          </a:p>
        </p:txBody>
      </p:sp>
      <p:sp>
        <p:nvSpPr>
          <p:cNvPr id="1048633"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1078</Words>
  <Application>Microsoft Office PowerPoint</Application>
  <PresentationFormat>Widescreen</PresentationFormat>
  <Paragraphs>65</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Personalized Treatment Recomentations</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AMRISH S</cp:lastModifiedBy>
  <cp:revision>1</cp:revision>
  <dcterms:created xsi:type="dcterms:W3CDTF">2024-11-11T16:23:15Z</dcterms:created>
  <dcterms:modified xsi:type="dcterms:W3CDTF">2024-11-12T17:18:32Z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4a55f0bd27084f8385a3e84ed562fdeb</vt:lpwstr>
  </property>
</Properties>
</file>